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2" r:id="rId1"/>
  </p:sldMasterIdLst>
  <p:sldIdLst>
    <p:sldId id="270" r:id="rId2"/>
    <p:sldId id="263" r:id="rId3"/>
    <p:sldId id="264" r:id="rId4"/>
    <p:sldId id="265" r:id="rId5"/>
    <p:sldId id="266" r:id="rId6"/>
    <p:sldId id="267" r:id="rId7"/>
    <p:sldId id="268" r:id="rId8"/>
    <p:sldId id="269" r:id="rId9"/>
    <p:sldId id="256" r:id="rId10"/>
    <p:sldId id="257" r:id="rId11"/>
    <p:sldId id="258" r:id="rId12"/>
    <p:sldId id="259" r:id="rId13"/>
    <p:sldId id="260" r:id="rId14"/>
    <p:sldId id="261" r:id="rId15"/>
    <p:sldId id="262" r:id="rId1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73" autoAdjust="0"/>
    <p:restoredTop sz="94660"/>
  </p:normalViewPr>
  <p:slideViewPr>
    <p:cSldViewPr snapToGrid="0">
      <p:cViewPr varScale="1">
        <p:scale>
          <a:sx n="98" d="100"/>
          <a:sy n="98" d="100"/>
        </p:scale>
        <p:origin x="1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dirty="0"/>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10/12/21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67797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0467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188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4099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37664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34934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11280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dirty="0"/>
              <a:t>Click to edit Master title style</a:t>
            </a:r>
          </a:p>
        </p:txBody>
      </p:sp>
    </p:spTree>
    <p:extLst>
      <p:ext uri="{BB962C8B-B14F-4D97-AF65-F5344CB8AC3E}">
        <p14:creationId xmlns:p14="http://schemas.microsoft.com/office/powerpoint/2010/main" val="387772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9609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901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790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10/12/21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233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86240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10/12/21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751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4735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544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706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10/12/21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14984884"/>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ar.wikipedia.org/wiki/%D8%A7%D8%B3%D8%AA%D9%83%D8%B4%D8%A7%D9%81_%D8%A7%D9%84%D9%81%D8%B6%D8%A7%D8%A1"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tasnimnews.com/ar/news/2019/02/03/1938613/%D8%A7%D8%AE%D8%AA%DB%8C%D8%A7%D8%B1-%D8%A7%DB%8C%D8%B1%D8%A7%D9%86-%DA%A9%D9%85%D9%86%D8%B3%D9%82-%D9%81%DB%8C-%D9%84%D8%AC%D9%86%D8%A9-%D8%A7%D8%B3%D8%AA%D8%AE%D8%AF%D8%A7%D9%85-%D8%A7%D9%84%D9%81%D8%B6%D8%A7%D8%A1-%D8%A7%D9%84%D8%AE%D8%A7%D8%B1%D8%AC%DB%8C-%D9%81%DB%8C-%D8%A7%D9%84%D8%A3%D8%BA%D8%B1%D8%A7%D8%B6-%D8%A7%D9%84%D8%B3%D9%84%D9%85%DB%8C%D8%A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6DE7D6AF-9A6F-FD46-BC32-3D213D32A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696" y="402376"/>
            <a:ext cx="2785711" cy="1716448"/>
          </a:xfrm>
          <a:prstGeom prst="rect">
            <a:avLst/>
          </a:prstGeom>
          <a:ln>
            <a:noFill/>
          </a:ln>
          <a:effectLst>
            <a:softEdge rad="112500"/>
          </a:effectLst>
        </p:spPr>
      </p:pic>
      <p:sp>
        <p:nvSpPr>
          <p:cNvPr id="3" name="مربع نص 2">
            <a:extLst>
              <a:ext uri="{FF2B5EF4-FFF2-40B4-BE49-F238E27FC236}">
                <a16:creationId xmlns:a16="http://schemas.microsoft.com/office/drawing/2014/main" id="{2F09B473-79C9-3849-8DC1-4F53102692D5}"/>
              </a:ext>
            </a:extLst>
          </p:cNvPr>
          <p:cNvSpPr txBox="1"/>
          <p:nvPr/>
        </p:nvSpPr>
        <p:spPr>
          <a:xfrm>
            <a:off x="4916535" y="2389111"/>
            <a:ext cx="3986040" cy="2308324"/>
          </a:xfrm>
          <a:prstGeom prst="rect">
            <a:avLst/>
          </a:prstGeom>
          <a:noFill/>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algn="ctr"/>
            <a:r>
              <a:rPr lang="ar-SA"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مشاركات طالبات </a:t>
            </a:r>
          </a:p>
          <a:p>
            <a:pPr algn="ctr"/>
            <a:r>
              <a:rPr lang="ar-SA"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المدرسة الابتدائية الخامسة عشر بابها </a:t>
            </a:r>
          </a:p>
          <a:p>
            <a:pPr algn="ctr"/>
            <a:r>
              <a:rPr lang="ar-SA"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في اليوم العالمي للفضاء</a:t>
            </a:r>
          </a:p>
        </p:txBody>
      </p:sp>
      <p:sp>
        <p:nvSpPr>
          <p:cNvPr id="4" name="مربع نص 3">
            <a:extLst>
              <a:ext uri="{FF2B5EF4-FFF2-40B4-BE49-F238E27FC236}">
                <a16:creationId xmlns:a16="http://schemas.microsoft.com/office/drawing/2014/main" id="{A2CC0D40-16C1-C947-AB75-A061931C7D70}"/>
              </a:ext>
            </a:extLst>
          </p:cNvPr>
          <p:cNvSpPr txBox="1"/>
          <p:nvPr/>
        </p:nvSpPr>
        <p:spPr>
          <a:xfrm>
            <a:off x="7318218" y="663666"/>
            <a:ext cx="4309460" cy="1384995"/>
          </a:xfrm>
          <a:prstGeom prst="rect">
            <a:avLst/>
          </a:prstGeom>
          <a:noFill/>
        </p:spPr>
        <p:txBody>
          <a:bodyPr wrap="square" rtlCol="1">
            <a:spAutoFit/>
          </a:bodyPr>
          <a:lstStyle/>
          <a:p>
            <a:pPr algn="r"/>
            <a:r>
              <a:rPr lang="ar-SA" sz="2800" b="1" dirty="0"/>
              <a:t>وزارة التعليم </a:t>
            </a:r>
          </a:p>
          <a:p>
            <a:pPr algn="r"/>
            <a:r>
              <a:rPr lang="ar-SA" sz="2800" b="1" dirty="0"/>
              <a:t>إدارة التعليم بعسير </a:t>
            </a:r>
          </a:p>
          <a:p>
            <a:pPr algn="r"/>
            <a:r>
              <a:rPr lang="ar-SA" sz="2800" b="1" dirty="0"/>
              <a:t>المدرسة الابتدائية الخامسة عشر </a:t>
            </a:r>
          </a:p>
        </p:txBody>
      </p:sp>
      <p:sp>
        <p:nvSpPr>
          <p:cNvPr id="5" name="مربع نص 4">
            <a:extLst>
              <a:ext uri="{FF2B5EF4-FFF2-40B4-BE49-F238E27FC236}">
                <a16:creationId xmlns:a16="http://schemas.microsoft.com/office/drawing/2014/main" id="{6EBD1EB2-7EA5-6F46-AD7A-73AC76ABE6F5}"/>
              </a:ext>
            </a:extLst>
          </p:cNvPr>
          <p:cNvSpPr txBox="1"/>
          <p:nvPr/>
        </p:nvSpPr>
        <p:spPr>
          <a:xfrm>
            <a:off x="5749948" y="5724812"/>
            <a:ext cx="3152627" cy="461665"/>
          </a:xfrm>
          <a:prstGeom prst="rect">
            <a:avLst/>
          </a:prstGeom>
          <a:noFill/>
        </p:spPr>
        <p:txBody>
          <a:bodyPr wrap="square" rtlCol="1">
            <a:spAutoFit/>
          </a:bodyPr>
          <a:lstStyle/>
          <a:p>
            <a:pPr algn="r"/>
            <a:r>
              <a:rPr lang="ar-SA" sz="2400" b="1" dirty="0"/>
              <a:t>رائدة النشاط / فاطمة عثمان </a:t>
            </a:r>
          </a:p>
        </p:txBody>
      </p:sp>
      <p:sp>
        <p:nvSpPr>
          <p:cNvPr id="6" name="مربع نص 5">
            <a:extLst>
              <a:ext uri="{FF2B5EF4-FFF2-40B4-BE49-F238E27FC236}">
                <a16:creationId xmlns:a16="http://schemas.microsoft.com/office/drawing/2014/main" id="{5DD3B4D1-FD91-4A42-BD50-06FB94844352}"/>
              </a:ext>
            </a:extLst>
          </p:cNvPr>
          <p:cNvSpPr txBox="1"/>
          <p:nvPr/>
        </p:nvSpPr>
        <p:spPr>
          <a:xfrm>
            <a:off x="954125" y="5724813"/>
            <a:ext cx="3673202" cy="461665"/>
          </a:xfrm>
          <a:prstGeom prst="rect">
            <a:avLst/>
          </a:prstGeom>
          <a:noFill/>
        </p:spPr>
        <p:txBody>
          <a:bodyPr wrap="square" rtlCol="1">
            <a:spAutoFit/>
          </a:bodyPr>
          <a:lstStyle/>
          <a:p>
            <a:pPr algn="r"/>
            <a:r>
              <a:rPr lang="ar-SA" sz="2400" b="1" dirty="0"/>
              <a:t>مديرة المدرسة / نورة بهوش </a:t>
            </a:r>
          </a:p>
        </p:txBody>
      </p:sp>
      <p:sp>
        <p:nvSpPr>
          <p:cNvPr id="7" name="مربع نص 6">
            <a:extLst>
              <a:ext uri="{FF2B5EF4-FFF2-40B4-BE49-F238E27FC236}">
                <a16:creationId xmlns:a16="http://schemas.microsoft.com/office/drawing/2014/main" id="{5B4D4E25-F10B-EB44-BF54-B191CC88AAD4}"/>
              </a:ext>
            </a:extLst>
          </p:cNvPr>
          <p:cNvSpPr txBox="1"/>
          <p:nvPr/>
        </p:nvSpPr>
        <p:spPr>
          <a:xfrm>
            <a:off x="9698284" y="4806890"/>
            <a:ext cx="1828800" cy="646331"/>
          </a:xfrm>
          <a:prstGeom prst="rect">
            <a:avLst/>
          </a:prstGeom>
          <a:noFill/>
        </p:spPr>
        <p:txBody>
          <a:bodyPr wrap="square" rtlCol="1">
            <a:spAutoFit/>
          </a:bodyPr>
          <a:lstStyle/>
          <a:p>
            <a:pPr algn="r"/>
            <a:r>
              <a:rPr lang="ar-SA" dirty="0"/>
              <a:t>اشراف المعلمة / لطيفة القحطاني </a:t>
            </a:r>
          </a:p>
        </p:txBody>
      </p:sp>
    </p:spTree>
    <p:extLst>
      <p:ext uri="{BB962C8B-B14F-4D97-AF65-F5344CB8AC3E}">
        <p14:creationId xmlns:p14="http://schemas.microsoft.com/office/powerpoint/2010/main" val="127253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AC0D06-00F9-4EAB-BEB0-237EB38C948B}"/>
              </a:ext>
            </a:extLst>
          </p:cNvPr>
          <p:cNvSpPr>
            <a:spLocks noGrp="1"/>
          </p:cNvSpPr>
          <p:nvPr>
            <p:ph type="title"/>
          </p:nvPr>
        </p:nvSpPr>
        <p:spPr>
          <a:xfrm>
            <a:off x="3041660" y="468113"/>
            <a:ext cx="11101135" cy="1809500"/>
          </a:xfrm>
        </p:spPr>
        <p:txBody>
          <a:bodyPr/>
          <a:lstStyle/>
          <a:p>
            <a:r>
              <a:rPr lang="ar-SA" dirty="0">
                <a:cs typeface="Calibri Light"/>
              </a:rPr>
              <a:t>كيف اكتشف الفضاء؟</a:t>
            </a:r>
            <a:endParaRPr lang="ar-SA" dirty="0"/>
          </a:p>
        </p:txBody>
      </p:sp>
      <p:sp>
        <p:nvSpPr>
          <p:cNvPr id="3" name="عنصر نائب للمحتوى 2">
            <a:extLst>
              <a:ext uri="{FF2B5EF4-FFF2-40B4-BE49-F238E27FC236}">
                <a16:creationId xmlns:a16="http://schemas.microsoft.com/office/drawing/2014/main" id="{86606677-63BC-46FC-8F01-4481D1E0385D}"/>
              </a:ext>
            </a:extLst>
          </p:cNvPr>
          <p:cNvSpPr>
            <a:spLocks noGrp="1"/>
          </p:cNvSpPr>
          <p:nvPr>
            <p:ph idx="1"/>
          </p:nvPr>
        </p:nvSpPr>
        <p:spPr/>
        <p:txBody>
          <a:bodyPr lIns="109728" tIns="109728" rIns="109728" bIns="91440" anchor="t"/>
          <a:lstStyle/>
          <a:p>
            <a:pPr marL="269875" indent="-269875"/>
            <a:r>
              <a:rPr lang="ar-SA" sz="2400" dirty="0">
                <a:ea typeface="+mn-lt"/>
                <a:cs typeface="+mn-lt"/>
              </a:rPr>
              <a:t>بدأ البشر في </a:t>
            </a:r>
            <a:r>
              <a:rPr lang="ar-SA" sz="2400" b="1" dirty="0">
                <a:ea typeface="+mn-lt"/>
                <a:cs typeface="+mn-lt"/>
              </a:rPr>
              <a:t>اكتشاف الفضاء</a:t>
            </a:r>
            <a:r>
              <a:rPr lang="ar-SA" sz="2400" dirty="0">
                <a:ea typeface="+mn-lt"/>
                <a:cs typeface="+mn-lt"/>
              </a:rPr>
              <a:t> الفيزيائي خلال القرن العشرين من خلال رحلات المناطيد الارتفاع، متبوعًا بإطلاق صواريخ فردية على مراحل متعددة. كان يوري </a:t>
            </a:r>
            <a:r>
              <a:rPr lang="ar-SA" sz="2400" dirty="0" err="1">
                <a:ea typeface="+mn-lt"/>
                <a:cs typeface="+mn-lt"/>
              </a:rPr>
              <a:t>قاقارين</a:t>
            </a:r>
            <a:r>
              <a:rPr lang="ar-SA" sz="2400" dirty="0">
                <a:ea typeface="+mn-lt"/>
                <a:cs typeface="+mn-lt"/>
              </a:rPr>
              <a:t> من الإتحاد السوفيتي أول من </a:t>
            </a:r>
            <a:r>
              <a:rPr lang="ar-SA" sz="2400" b="1" dirty="0">
                <a:ea typeface="+mn-lt"/>
                <a:cs typeface="+mn-lt"/>
              </a:rPr>
              <a:t>اكتشف</a:t>
            </a:r>
            <a:r>
              <a:rPr lang="ar-SA" sz="2400" dirty="0">
                <a:ea typeface="+mn-lt"/>
                <a:cs typeface="+mn-lt"/>
              </a:rPr>
              <a:t> مدار الأرض عام 1961م ومنذ ذلك الحين وصلت مركبات فضائية غير مأهولة إلى جميع الكواكب المعروفة في النظام الشمسي</a:t>
            </a:r>
            <a:r>
              <a:rPr lang="ar-SA" dirty="0">
                <a:ea typeface="+mn-lt"/>
                <a:cs typeface="+mn-lt"/>
              </a:rPr>
              <a:t>.</a:t>
            </a:r>
            <a:endParaRPr lang="ar-SA" dirty="0">
              <a:cs typeface="Calibri"/>
            </a:endParaRPr>
          </a:p>
        </p:txBody>
      </p:sp>
      <p:pic>
        <p:nvPicPr>
          <p:cNvPr id="4" name="صورة 4" descr="صورة تحتوي على داكن, سماء الليل&#10;&#10;تم إنشاء الوصف تلقائياً">
            <a:extLst>
              <a:ext uri="{FF2B5EF4-FFF2-40B4-BE49-F238E27FC236}">
                <a16:creationId xmlns:a16="http://schemas.microsoft.com/office/drawing/2014/main" id="{21D94B9F-D6D4-4F4A-A572-AFCC28AB364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8060" y="4684683"/>
            <a:ext cx="2743200" cy="1543050"/>
          </a:xfrm>
          <a:prstGeom prst="rect">
            <a:avLst/>
          </a:prstGeom>
        </p:spPr>
      </p:pic>
      <p:sp>
        <p:nvSpPr>
          <p:cNvPr id="5" name="مربع نص 4">
            <a:extLst>
              <a:ext uri="{FF2B5EF4-FFF2-40B4-BE49-F238E27FC236}">
                <a16:creationId xmlns:a16="http://schemas.microsoft.com/office/drawing/2014/main" id="{0D074891-3A8A-4260-AE4A-02FB7A51F5AD}"/>
              </a:ext>
            </a:extLst>
          </p:cNvPr>
          <p:cNvSpPr txBox="1"/>
          <p:nvPr/>
        </p:nvSpPr>
        <p:spPr>
          <a:xfrm>
            <a:off x="368060" y="6227733"/>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49697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D8C40F1-BDE9-47D4-8313-3773D577DD73}"/>
              </a:ext>
            </a:extLst>
          </p:cNvPr>
          <p:cNvSpPr>
            <a:spLocks noGrp="1"/>
          </p:cNvSpPr>
          <p:nvPr>
            <p:ph type="title"/>
          </p:nvPr>
        </p:nvSpPr>
        <p:spPr>
          <a:xfrm>
            <a:off x="540000" y="540000"/>
            <a:ext cx="4500561" cy="2181946"/>
          </a:xfrm>
        </p:spPr>
        <p:txBody>
          <a:bodyPr vert="horz" lIns="91440" tIns="45720" rIns="91440" bIns="45720" rtlCol="0" anchor="t">
            <a:normAutofit/>
          </a:bodyPr>
          <a:lstStyle/>
          <a:p>
            <a:pPr>
              <a:lnSpc>
                <a:spcPct val="90000"/>
              </a:lnSpc>
            </a:pPr>
            <a:r>
              <a:rPr lang="en-US" sz="6000"/>
              <a:t>من هو العالم الذي اكتشف الفضاء </a:t>
            </a:r>
          </a:p>
        </p:txBody>
      </p:sp>
      <p:sp>
        <p:nvSpPr>
          <p:cNvPr id="3" name="مربع نص 2">
            <a:extLst>
              <a:ext uri="{FF2B5EF4-FFF2-40B4-BE49-F238E27FC236}">
                <a16:creationId xmlns:a16="http://schemas.microsoft.com/office/drawing/2014/main" id="{66F8E099-7E9B-44FE-9289-D6C041AFF1BA}"/>
              </a:ext>
            </a:extLst>
          </p:cNvPr>
          <p:cNvSpPr txBox="1"/>
          <p:nvPr/>
        </p:nvSpPr>
        <p:spPr>
          <a:xfrm>
            <a:off x="536486" y="2947121"/>
            <a:ext cx="4903127" cy="336160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l">
              <a:lnSpc>
                <a:spcPct val="125000"/>
              </a:lnSpc>
              <a:spcAft>
                <a:spcPts val="600"/>
              </a:spcAft>
            </a:pPr>
            <a:r>
              <a:rPr lang="en-US" sz="2400" spc="50" dirty="0" err="1">
                <a:ea typeface="+mn-lt"/>
                <a:cs typeface="+mn-lt"/>
              </a:rPr>
              <a:t>إن</a:t>
            </a:r>
            <a:r>
              <a:rPr lang="en-US" sz="2400" spc="50" dirty="0">
                <a:ea typeface="+mn-lt"/>
                <a:cs typeface="+mn-lt"/>
              </a:rPr>
              <a:t> </a:t>
            </a:r>
            <a:r>
              <a:rPr lang="en-US" sz="2400" spc="50" dirty="0" err="1">
                <a:ea typeface="+mn-lt"/>
                <a:cs typeface="+mn-lt"/>
              </a:rPr>
              <a:t>أول</a:t>
            </a:r>
            <a:r>
              <a:rPr lang="en-US" sz="2400" spc="50" dirty="0">
                <a:ea typeface="+mn-lt"/>
                <a:cs typeface="+mn-lt"/>
              </a:rPr>
              <a:t> </a:t>
            </a:r>
            <a:r>
              <a:rPr lang="en-US" sz="2400" spc="50" dirty="0" err="1">
                <a:ea typeface="+mn-lt"/>
                <a:cs typeface="+mn-lt"/>
              </a:rPr>
              <a:t>رحلة</a:t>
            </a:r>
            <a:r>
              <a:rPr lang="en-US" sz="2400" spc="50" dirty="0">
                <a:ea typeface="+mn-lt"/>
                <a:cs typeface="+mn-lt"/>
              </a:rPr>
              <a:t> </a:t>
            </a:r>
            <a:r>
              <a:rPr lang="en-US" sz="2400" spc="50" dirty="0" err="1">
                <a:ea typeface="+mn-lt"/>
                <a:cs typeface="+mn-lt"/>
              </a:rPr>
              <a:t>فضائية</a:t>
            </a:r>
            <a:r>
              <a:rPr lang="en-US" sz="2400" spc="50" dirty="0">
                <a:ea typeface="+mn-lt"/>
                <a:cs typeface="+mn-lt"/>
              </a:rPr>
              <a:t> </a:t>
            </a:r>
            <a:r>
              <a:rPr lang="en-US" sz="2400" spc="50" dirty="0" err="1">
                <a:ea typeface="+mn-lt"/>
                <a:cs typeface="+mn-lt"/>
              </a:rPr>
              <a:t>بشرية</a:t>
            </a:r>
            <a:r>
              <a:rPr lang="en-US" sz="2400" spc="50" dirty="0">
                <a:ea typeface="+mn-lt"/>
                <a:cs typeface="+mn-lt"/>
              </a:rPr>
              <a:t> </a:t>
            </a:r>
            <a:r>
              <a:rPr lang="en-US" sz="2400" spc="50" dirty="0" err="1">
                <a:ea typeface="+mn-lt"/>
                <a:cs typeface="+mn-lt"/>
              </a:rPr>
              <a:t>ناجحة</a:t>
            </a:r>
            <a:r>
              <a:rPr lang="en-US" sz="2400" spc="50" dirty="0">
                <a:ea typeface="+mn-lt"/>
                <a:cs typeface="+mn-lt"/>
              </a:rPr>
              <a:t> </a:t>
            </a:r>
            <a:r>
              <a:rPr lang="en-US" sz="2400" spc="50" dirty="0" err="1">
                <a:ea typeface="+mn-lt"/>
                <a:cs typeface="+mn-lt"/>
              </a:rPr>
              <a:t>كانت</a:t>
            </a:r>
            <a:r>
              <a:rPr lang="en-US" sz="2400" spc="50" dirty="0">
                <a:ea typeface="+mn-lt"/>
                <a:cs typeface="+mn-lt"/>
              </a:rPr>
              <a:t> </a:t>
            </a:r>
            <a:r>
              <a:rPr lang="en-US" sz="2400" spc="50" dirty="0" err="1">
                <a:ea typeface="+mn-lt"/>
                <a:cs typeface="+mn-lt"/>
              </a:rPr>
              <a:t>فوستوك</a:t>
            </a:r>
            <a:r>
              <a:rPr lang="en-US" sz="2400" spc="50" dirty="0">
                <a:ea typeface="+mn-lt"/>
                <a:cs typeface="+mn-lt"/>
              </a:rPr>
              <a:t> 1 Vostok 1 ("</a:t>
            </a:r>
            <a:r>
              <a:rPr lang="en-US" sz="2400" spc="50" dirty="0" err="1">
                <a:ea typeface="+mn-lt"/>
                <a:cs typeface="+mn-lt"/>
              </a:rPr>
              <a:t>إيست</a:t>
            </a:r>
            <a:r>
              <a:rPr lang="en-US" sz="2400" spc="50" dirty="0">
                <a:ea typeface="+mn-lt"/>
                <a:cs typeface="+mn-lt"/>
              </a:rPr>
              <a:t> 1") East 1، </a:t>
            </a:r>
            <a:r>
              <a:rPr lang="en-US" sz="2400" spc="50" dirty="0" err="1">
                <a:ea typeface="+mn-lt"/>
                <a:cs typeface="+mn-lt"/>
              </a:rPr>
              <a:t>وكانت</a:t>
            </a:r>
            <a:r>
              <a:rPr lang="en-US" sz="2400" spc="50" dirty="0">
                <a:ea typeface="+mn-lt"/>
                <a:cs typeface="+mn-lt"/>
              </a:rPr>
              <a:t> </a:t>
            </a:r>
            <a:r>
              <a:rPr lang="en-US" sz="2400" spc="50" dirty="0" err="1">
                <a:ea typeface="+mn-lt"/>
                <a:cs typeface="+mn-lt"/>
              </a:rPr>
              <a:t>تحمل</a:t>
            </a:r>
            <a:r>
              <a:rPr lang="en-US" sz="2400" spc="50" dirty="0">
                <a:ea typeface="+mn-lt"/>
                <a:cs typeface="+mn-lt"/>
              </a:rPr>
              <a:t> </a:t>
            </a:r>
            <a:r>
              <a:rPr lang="en-US" sz="2400" spc="50" dirty="0" err="1">
                <a:ea typeface="+mn-lt"/>
                <a:cs typeface="+mn-lt"/>
              </a:rPr>
              <a:t>رائد</a:t>
            </a:r>
            <a:r>
              <a:rPr lang="en-US" sz="2400" spc="50" dirty="0">
                <a:ea typeface="+mn-lt"/>
                <a:cs typeface="+mn-lt"/>
              </a:rPr>
              <a:t> </a:t>
            </a:r>
            <a:r>
              <a:rPr lang="en-US" sz="2400" b="1" spc="50" dirty="0" err="1">
                <a:ea typeface="+mn-lt"/>
                <a:cs typeface="+mn-lt"/>
              </a:rPr>
              <a:t>الفضاء</a:t>
            </a:r>
            <a:r>
              <a:rPr lang="en-US" sz="2400" spc="50" dirty="0">
                <a:ea typeface="+mn-lt"/>
                <a:cs typeface="+mn-lt"/>
              </a:rPr>
              <a:t> </a:t>
            </a:r>
            <a:r>
              <a:rPr lang="en-US" sz="2400" spc="50" dirty="0" err="1">
                <a:ea typeface="+mn-lt"/>
                <a:cs typeface="+mn-lt"/>
              </a:rPr>
              <a:t>الروسي</a:t>
            </a:r>
            <a:r>
              <a:rPr lang="en-US" sz="2400" spc="50" dirty="0">
                <a:ea typeface="+mn-lt"/>
                <a:cs typeface="+mn-lt"/>
              </a:rPr>
              <a:t> </a:t>
            </a:r>
            <a:r>
              <a:rPr lang="en-US" sz="2400" spc="50" dirty="0" err="1">
                <a:ea typeface="+mn-lt"/>
                <a:cs typeface="+mn-lt"/>
              </a:rPr>
              <a:t>يوري</a:t>
            </a:r>
            <a:r>
              <a:rPr lang="en-US" sz="2400" spc="50" dirty="0">
                <a:ea typeface="+mn-lt"/>
                <a:cs typeface="+mn-lt"/>
              </a:rPr>
              <a:t> </a:t>
            </a:r>
            <a:r>
              <a:rPr lang="en-US" sz="2400" spc="50" dirty="0" err="1">
                <a:ea typeface="+mn-lt"/>
                <a:cs typeface="+mn-lt"/>
              </a:rPr>
              <a:t>غاغارين</a:t>
            </a:r>
            <a:r>
              <a:rPr lang="en-US" sz="2400" spc="50" dirty="0">
                <a:ea typeface="+mn-lt"/>
                <a:cs typeface="+mn-lt"/>
              </a:rPr>
              <a:t> </a:t>
            </a:r>
            <a:r>
              <a:rPr lang="en-US" sz="2400" spc="50" dirty="0" err="1">
                <a:ea typeface="+mn-lt"/>
                <a:cs typeface="+mn-lt"/>
              </a:rPr>
              <a:t>البالغ</a:t>
            </a:r>
            <a:r>
              <a:rPr lang="en-US" sz="2400" spc="50" dirty="0">
                <a:ea typeface="+mn-lt"/>
                <a:cs typeface="+mn-lt"/>
              </a:rPr>
              <a:t> </a:t>
            </a:r>
            <a:r>
              <a:rPr lang="en-US" sz="2400" spc="50" dirty="0" err="1">
                <a:ea typeface="+mn-lt"/>
                <a:cs typeface="+mn-lt"/>
              </a:rPr>
              <a:t>من</a:t>
            </a:r>
            <a:r>
              <a:rPr lang="en-US" sz="2400" spc="50" dirty="0">
                <a:ea typeface="+mn-lt"/>
                <a:cs typeface="+mn-lt"/>
              </a:rPr>
              <a:t> </a:t>
            </a:r>
            <a:r>
              <a:rPr lang="en-US" sz="2400" spc="50" dirty="0" err="1">
                <a:ea typeface="+mn-lt"/>
                <a:cs typeface="+mn-lt"/>
              </a:rPr>
              <a:t>العمر</a:t>
            </a:r>
            <a:r>
              <a:rPr lang="en-US" sz="2400" spc="50" dirty="0">
                <a:ea typeface="+mn-lt"/>
                <a:cs typeface="+mn-lt"/>
              </a:rPr>
              <a:t> 27 </a:t>
            </a:r>
            <a:r>
              <a:rPr lang="en-US" sz="2400" spc="50" dirty="0" err="1">
                <a:ea typeface="+mn-lt"/>
                <a:cs typeface="+mn-lt"/>
              </a:rPr>
              <a:t>عاماً</a:t>
            </a:r>
            <a:r>
              <a:rPr lang="en-US" sz="2400" spc="50" dirty="0">
                <a:ea typeface="+mn-lt"/>
                <a:cs typeface="+mn-lt"/>
              </a:rPr>
              <a:t> </a:t>
            </a:r>
            <a:r>
              <a:rPr lang="en-US" sz="2800" spc="50" dirty="0" err="1">
                <a:ea typeface="+mn-lt"/>
                <a:cs typeface="+mn-lt"/>
              </a:rPr>
              <a:t>في</a:t>
            </a:r>
            <a:r>
              <a:rPr lang="en-US" sz="2800" spc="50" dirty="0">
                <a:ea typeface="+mn-lt"/>
                <a:cs typeface="+mn-lt"/>
              </a:rPr>
              <a:t> 12 </a:t>
            </a:r>
            <a:r>
              <a:rPr lang="en-US" sz="2800" spc="50" dirty="0" err="1">
                <a:ea typeface="+mn-lt"/>
                <a:cs typeface="+mn-lt"/>
              </a:rPr>
              <a:t>أبريل</a:t>
            </a:r>
            <a:r>
              <a:rPr lang="en-US" sz="2800" spc="50" dirty="0">
                <a:ea typeface="+mn-lt"/>
                <a:cs typeface="+mn-lt"/>
              </a:rPr>
              <a:t> 1961.</a:t>
            </a:r>
            <a:endParaRPr lang="ar-SA" sz="2800">
              <a:cs typeface="Calibri"/>
            </a:endParaRPr>
          </a:p>
        </p:txBody>
      </p:sp>
      <p:pic>
        <p:nvPicPr>
          <p:cNvPr id="8" name="صورة 8" descr="صورة تحتوي على أرض, خارجي, بدلة الضغط&#10;&#10;تم إنشاء الوصف تلقائياً">
            <a:extLst>
              <a:ext uri="{FF2B5EF4-FFF2-40B4-BE49-F238E27FC236}">
                <a16:creationId xmlns:a16="http://schemas.microsoft.com/office/drawing/2014/main" id="{0584D066-BD3D-4D3A-9B49-BA3BC4D48399}"/>
              </a:ext>
            </a:extLst>
          </p:cNvPr>
          <p:cNvPicPr>
            <a:picLocks noChangeAspect="1"/>
          </p:cNvPicPr>
          <p:nvPr/>
        </p:nvPicPr>
        <p:blipFill rotWithShape="1">
          <a:blip r:embed="rId2"/>
          <a:srcRect l="27072" r="25428" b="1"/>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
        <p:nvSpPr>
          <p:cNvPr id="4" name="مربع نص 3">
            <a:extLst>
              <a:ext uri="{FF2B5EF4-FFF2-40B4-BE49-F238E27FC236}">
                <a16:creationId xmlns:a16="http://schemas.microsoft.com/office/drawing/2014/main" id="{D0214727-1F73-4509-A2B2-6BC0F2748BED}"/>
              </a:ext>
            </a:extLst>
          </p:cNvPr>
          <p:cNvSpPr txBox="1"/>
          <p:nvPr/>
        </p:nvSpPr>
        <p:spPr>
          <a:xfrm>
            <a:off x="6420030" y="5959954"/>
            <a:ext cx="2743200" cy="369332"/>
          </a:xfrm>
          <a:prstGeom prst="rect">
            <a:avLst/>
          </a:prstGeom>
          <a:noFill/>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algn="l"/>
            <a:endParaRPr lang="ar-SA" dirty="0">
              <a:cs typeface="Calibri"/>
            </a:endParaRPr>
          </a:p>
        </p:txBody>
      </p:sp>
      <p:sp>
        <p:nvSpPr>
          <p:cNvPr id="9" name="مربع نص 8">
            <a:extLst>
              <a:ext uri="{FF2B5EF4-FFF2-40B4-BE49-F238E27FC236}">
                <a16:creationId xmlns:a16="http://schemas.microsoft.com/office/drawing/2014/main" id="{ABF993F5-3608-4E4B-AD4B-29243485E8A7}"/>
              </a:ext>
            </a:extLst>
          </p:cNvPr>
          <p:cNvSpPr txBox="1"/>
          <p:nvPr/>
        </p:nvSpPr>
        <p:spPr>
          <a:xfrm>
            <a:off x="5438775" y="3914775"/>
            <a:ext cx="2743200" cy="369332"/>
          </a:xfrm>
          <a:prstGeom prst="rect">
            <a:avLst/>
          </a:prstGeom>
          <a:noFill/>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algn="l"/>
            <a:endParaRPr lang="ar-SA" dirty="0">
              <a:cs typeface="Calibri"/>
            </a:endParaRPr>
          </a:p>
        </p:txBody>
      </p:sp>
    </p:spTree>
    <p:extLst>
      <p:ext uri="{BB962C8B-B14F-4D97-AF65-F5344CB8AC3E}">
        <p14:creationId xmlns:p14="http://schemas.microsoft.com/office/powerpoint/2010/main" val="160164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86545E9-2EFD-4D0C-9950-DED22CFF7AAF}"/>
              </a:ext>
            </a:extLst>
          </p:cNvPr>
          <p:cNvSpPr txBox="1"/>
          <p:nvPr/>
        </p:nvSpPr>
        <p:spPr>
          <a:xfrm>
            <a:off x="2582175" y="483079"/>
            <a:ext cx="9126746" cy="830997"/>
          </a:xfrm>
          <a:prstGeom prst="rect">
            <a:avLst/>
          </a:prstGeom>
          <a:noFill/>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algn="l"/>
            <a:r>
              <a:rPr lang="ar-SA" sz="4800" dirty="0">
                <a:cs typeface="Calibri"/>
              </a:rPr>
              <a:t>اول عالم عربي مسلم صعد للفضاء</a:t>
            </a:r>
            <a:endParaRPr lang="ar-SA" sz="2400" dirty="0">
              <a:cs typeface="Calibri"/>
            </a:endParaRPr>
          </a:p>
        </p:txBody>
      </p:sp>
      <p:sp>
        <p:nvSpPr>
          <p:cNvPr id="4" name="مربع نص 3">
            <a:extLst>
              <a:ext uri="{FF2B5EF4-FFF2-40B4-BE49-F238E27FC236}">
                <a16:creationId xmlns:a16="http://schemas.microsoft.com/office/drawing/2014/main" id="{7F24D49B-67CF-455E-A709-671B70363629}"/>
              </a:ext>
            </a:extLst>
          </p:cNvPr>
          <p:cNvSpPr txBox="1"/>
          <p:nvPr/>
        </p:nvSpPr>
        <p:spPr>
          <a:xfrm>
            <a:off x="1962150" y="1617093"/>
            <a:ext cx="8364747" cy="2000548"/>
          </a:xfrm>
          <a:prstGeom prst="rect">
            <a:avLst/>
          </a:prstGeom>
          <a:noFill/>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algn="l"/>
            <a:r>
              <a:rPr lang="ar-SA" sz="2400" dirty="0">
                <a:ea typeface="+mn-lt"/>
                <a:cs typeface="+mn-lt"/>
              </a:rPr>
              <a:t>الأمير سلطان بن سلمان بن عبد العزيز آل سعود (27 يونيو 1956 - ) الابن الثاني للملك سلمان بن عبد العزيز آل سعود ووالدته هي الأميرة سلطانة بنت تركي بن أحمد السديري، رئيس مجلس إدارة الهيئة السعودية </a:t>
            </a:r>
            <a:r>
              <a:rPr lang="ar-SA" sz="2400" b="1" dirty="0">
                <a:ea typeface="+mn-lt"/>
                <a:cs typeface="+mn-lt"/>
              </a:rPr>
              <a:t>للفضاء</a:t>
            </a:r>
            <a:r>
              <a:rPr lang="ar-SA" sz="2400" dirty="0">
                <a:ea typeface="+mn-lt"/>
                <a:cs typeface="+mn-lt"/>
              </a:rPr>
              <a:t> منذ تأسيسها وحتى 2 مايو 2021، ومستشار خاص لخادم الحرمين الشريفين بمرتبة وزير منذ 2 مايو 2021، ورئيس م</a:t>
            </a:r>
            <a:r>
              <a:rPr lang="ar-SA" sz="2800" dirty="0">
                <a:ea typeface="+mn-lt"/>
                <a:cs typeface="+mn-lt"/>
              </a:rPr>
              <a:t>جلس أمناء مؤسسة</a:t>
            </a:r>
            <a:endParaRPr lang="ar-SA" sz="2800">
              <a:cs typeface="Calibri"/>
            </a:endParaRPr>
          </a:p>
        </p:txBody>
      </p:sp>
      <p:sp>
        <p:nvSpPr>
          <p:cNvPr id="5" name="مربع نص 4">
            <a:extLst>
              <a:ext uri="{FF2B5EF4-FFF2-40B4-BE49-F238E27FC236}">
                <a16:creationId xmlns:a16="http://schemas.microsoft.com/office/drawing/2014/main" id="{520D3C4D-E503-4DF0-82AF-A32A974BAC76}"/>
              </a:ext>
            </a:extLst>
          </p:cNvPr>
          <p:cNvSpPr txBox="1"/>
          <p:nvPr/>
        </p:nvSpPr>
        <p:spPr>
          <a:xfrm>
            <a:off x="1343025" y="4994874"/>
            <a:ext cx="2743200" cy="369332"/>
          </a:xfrm>
          <a:prstGeom prst="rect">
            <a:avLst/>
          </a:prstGeom>
          <a:noFill/>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algn="l"/>
            <a:endParaRPr lang="ar-SA" dirty="0">
              <a:ea typeface="+mn-lt"/>
              <a:cs typeface="+mn-lt"/>
            </a:endParaRPr>
          </a:p>
        </p:txBody>
      </p:sp>
      <p:pic>
        <p:nvPicPr>
          <p:cNvPr id="6" name="صورة 6" descr="صورة تحتوي على شخص&#10;&#10;تم إنشاء الوصف تلقائياً">
            <a:extLst>
              <a:ext uri="{FF2B5EF4-FFF2-40B4-BE49-F238E27FC236}">
                <a16:creationId xmlns:a16="http://schemas.microsoft.com/office/drawing/2014/main" id="{0E1C9FCC-5D86-4D30-8F7C-785E82AD4B0A}"/>
              </a:ext>
            </a:extLst>
          </p:cNvPr>
          <p:cNvPicPr>
            <a:picLocks noChangeAspect="1"/>
          </p:cNvPicPr>
          <p:nvPr/>
        </p:nvPicPr>
        <p:blipFill>
          <a:blip r:embed="rId2"/>
          <a:stretch>
            <a:fillRect/>
          </a:stretch>
        </p:blipFill>
        <p:spPr>
          <a:xfrm>
            <a:off x="756249" y="3811438"/>
            <a:ext cx="3390181" cy="3188898"/>
          </a:xfrm>
          <a:prstGeom prst="rect">
            <a:avLst/>
          </a:prstGeom>
        </p:spPr>
      </p:pic>
    </p:spTree>
    <p:extLst>
      <p:ext uri="{BB962C8B-B14F-4D97-AF65-F5344CB8AC3E}">
        <p14:creationId xmlns:p14="http://schemas.microsoft.com/office/powerpoint/2010/main" val="21907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3F2E93B-AA44-49D6-826A-2CCC2AC529CA}"/>
              </a:ext>
            </a:extLst>
          </p:cNvPr>
          <p:cNvSpPr txBox="1"/>
          <p:nvPr/>
        </p:nvSpPr>
        <p:spPr>
          <a:xfrm>
            <a:off x="1115683" y="2625305"/>
            <a:ext cx="10463840" cy="3046988"/>
          </a:xfrm>
          <a:prstGeom prst="rect">
            <a:avLst/>
          </a:prstGeom>
          <a:noFill/>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algn="l"/>
            <a:r>
              <a:rPr lang="ar-SA" sz="2400" dirty="0">
                <a:ea typeface="+mn-lt"/>
                <a:cs typeface="+mn-lt"/>
              </a:rPr>
              <a:t>يبعد الفضاء الخارجي عن الأرض حوالي 100 كم أو أكثر، ويفتقر للهواء الذي يُساعد جميع الكائنات الحية على التنفس، كما لا يتشتّت فيه الضوء أيضاً، ويسود فيه اللون الأسود على اللون الأزرق، وذلك بسبب افتقار الفضاء الخارجي للأكسجين الذي يجعل السماء زرقاء اللون.[٣] تجدر الإشارة إلى أنّه لا يُمكن تحديد مساحة الفضاء الخارجي بدقة، وذلك بسبب الصعوبة التي تواجهها الكاشفات المختصة، حيث تُقاس المسافات البعيدة في الفضاء بالسنة الضوئية، والتي تعني المسافة التي يقطعها الضوء في السنة الواحدة، وتُقدّر بحوالي 9.3 تريليون كم، وقد تمكّن المختصون في علم الفضاء باستخدام التلسكوبات وإجراء الدراسات من إعادة رسم المجرات منذ بدء الكون قبل 13.7 مليار عام، أيّ قبل حدوث ظاهرة الانفجار العظيم في الكون، ويعتقد علماء الفلك أنّ الفضاء لا يُمكن حصره، فهو أكبر بكثير ممّا يتصوّره البشر</a:t>
            </a:r>
          </a:p>
        </p:txBody>
      </p:sp>
      <p:sp>
        <p:nvSpPr>
          <p:cNvPr id="3" name="مربع نص 2">
            <a:extLst>
              <a:ext uri="{FF2B5EF4-FFF2-40B4-BE49-F238E27FC236}">
                <a16:creationId xmlns:a16="http://schemas.microsoft.com/office/drawing/2014/main" id="{A0955C71-C55B-4DBB-A256-C6C60BE7E3A9}"/>
              </a:ext>
            </a:extLst>
          </p:cNvPr>
          <p:cNvSpPr txBox="1"/>
          <p:nvPr/>
        </p:nvSpPr>
        <p:spPr>
          <a:xfrm>
            <a:off x="4608483" y="1517351"/>
            <a:ext cx="4367841" cy="646331"/>
          </a:xfrm>
          <a:prstGeom prst="rect">
            <a:avLst/>
          </a:prstGeom>
          <a:noFill/>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algn="l"/>
            <a:r>
              <a:rPr lang="ar-SA" sz="3600" dirty="0" err="1">
                <a:cs typeface="Calibri"/>
              </a:rPr>
              <a:t>ماهو</a:t>
            </a:r>
            <a:r>
              <a:rPr lang="ar-SA" sz="3600" dirty="0">
                <a:cs typeface="Calibri"/>
              </a:rPr>
              <a:t> الفضاء الخارجي </a:t>
            </a:r>
            <a:endParaRPr lang="ar-SA" sz="2800" dirty="0">
              <a:cs typeface="Calibri"/>
            </a:endParaRPr>
          </a:p>
        </p:txBody>
      </p:sp>
    </p:spTree>
    <p:extLst>
      <p:ext uri="{BB962C8B-B14F-4D97-AF65-F5344CB8AC3E}">
        <p14:creationId xmlns:p14="http://schemas.microsoft.com/office/powerpoint/2010/main" val="249599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صورة 2" descr="صورة تحتوي على القمر الصناعي&#10;&#10;تم إنشاء الوصف تلقائياً">
            <a:extLst>
              <a:ext uri="{FF2B5EF4-FFF2-40B4-BE49-F238E27FC236}">
                <a16:creationId xmlns:a16="http://schemas.microsoft.com/office/drawing/2014/main" id="{65A8868E-2FC1-437E-B863-32C4AB999A43}"/>
              </a:ext>
            </a:extLst>
          </p:cNvPr>
          <p:cNvPicPr>
            <a:picLocks noChangeAspect="1"/>
          </p:cNvPicPr>
          <p:nvPr/>
        </p:nvPicPr>
        <p:blipFill rotWithShape="1">
          <a:blip r:embed="rId3">
            <a:alphaModFix amt="25000"/>
            <a:extLst>
              <a:ext uri="{837473B0-CC2E-450A-ABE3-18F120FF3D39}">
                <a1611:picAttrSrcUrl xmlns:a1611="http://schemas.microsoft.com/office/drawing/2016/11/main" r:id="rId4"/>
              </a:ext>
            </a:extLst>
          </a:blip>
          <a:srcRect t="19355"/>
          <a:stretch/>
        </p:blipFill>
        <p:spPr>
          <a:xfrm>
            <a:off x="20" y="10"/>
            <a:ext cx="12191980" cy="6857990"/>
          </a:xfrm>
          <a:prstGeom prst="rect">
            <a:avLst/>
          </a:prstGeom>
        </p:spPr>
      </p:pic>
      <p:pic>
        <p:nvPicPr>
          <p:cNvPr id="12" name="Picture 11">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9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3" name="مربع نص 2">
            <a:extLst>
              <a:ext uri="{FF2B5EF4-FFF2-40B4-BE49-F238E27FC236}">
                <a16:creationId xmlns:a16="http://schemas.microsoft.com/office/drawing/2014/main" id="{420FC6D3-8B84-409A-81C4-84D5F8CCFBEB}"/>
              </a:ext>
            </a:extLst>
          </p:cNvPr>
          <p:cNvSpPr txBox="1"/>
          <p:nvPr/>
        </p:nvSpPr>
        <p:spPr>
          <a:xfrm>
            <a:off x="1189009" y="1710746"/>
            <a:ext cx="10131425" cy="4123585"/>
          </a:xfrm>
          <a:prstGeom prst="rect">
            <a:avLst/>
          </a:prstGeom>
        </p:spPr>
        <p:txBody>
          <a:bodyPr vert="horz" lIns="91440" tIns="45720" rIns="91440" bIns="45720" rtlCol="0" anchor="ctr">
            <a:normAutofit fontScale="92500"/>
          </a:bodyPr>
          <a:lstStyle/>
          <a:p>
            <a:pPr algn="l" defTabSz="457200">
              <a:spcAft>
                <a:spcPts val="1000"/>
              </a:spcAft>
            </a:pPr>
            <a:r>
              <a:rPr lang="en-US" sz="4800" dirty="0" err="1">
                <a:ea typeface="+mn-lt"/>
                <a:cs typeface="+mn-lt"/>
              </a:rPr>
              <a:t>اتضح</a:t>
            </a:r>
            <a:r>
              <a:rPr lang="en-US" sz="4800" dirty="0">
                <a:ea typeface="+mn-lt"/>
                <a:cs typeface="+mn-lt"/>
              </a:rPr>
              <a:t> </a:t>
            </a:r>
            <a:r>
              <a:rPr lang="en-US" sz="4800" dirty="0" err="1">
                <a:ea typeface="+mn-lt"/>
                <a:cs typeface="+mn-lt"/>
              </a:rPr>
              <a:t>بعد</a:t>
            </a:r>
            <a:r>
              <a:rPr lang="en-US" sz="4800" dirty="0">
                <a:ea typeface="+mn-lt"/>
                <a:cs typeface="+mn-lt"/>
              </a:rPr>
              <a:t> </a:t>
            </a:r>
            <a:r>
              <a:rPr lang="en-US" sz="4800" dirty="0" err="1">
                <a:ea typeface="+mn-lt"/>
                <a:cs typeface="+mn-lt"/>
              </a:rPr>
              <a:t>العديد</a:t>
            </a:r>
            <a:r>
              <a:rPr lang="en-US" sz="4800" dirty="0">
                <a:ea typeface="+mn-lt"/>
                <a:cs typeface="+mn-lt"/>
              </a:rPr>
              <a:t> </a:t>
            </a:r>
            <a:r>
              <a:rPr lang="en-US" sz="4800" dirty="0" err="1">
                <a:ea typeface="+mn-lt"/>
                <a:cs typeface="+mn-lt"/>
              </a:rPr>
              <a:t>من</a:t>
            </a:r>
            <a:r>
              <a:rPr lang="en-US" sz="4800" dirty="0">
                <a:ea typeface="+mn-lt"/>
                <a:cs typeface="+mn-lt"/>
              </a:rPr>
              <a:t> </a:t>
            </a:r>
            <a:r>
              <a:rPr lang="en-US" sz="4800" dirty="0" err="1">
                <a:ea typeface="+mn-lt"/>
                <a:cs typeface="+mn-lt"/>
              </a:rPr>
              <a:t>الرحلات</a:t>
            </a:r>
            <a:r>
              <a:rPr lang="en-US" sz="4800" dirty="0">
                <a:ea typeface="+mn-lt"/>
                <a:cs typeface="+mn-lt"/>
              </a:rPr>
              <a:t> </a:t>
            </a:r>
            <a:r>
              <a:rPr lang="en-US" sz="4800" dirty="0" err="1">
                <a:ea typeface="+mn-lt"/>
                <a:cs typeface="+mn-lt"/>
              </a:rPr>
              <a:t>إلى</a:t>
            </a:r>
            <a:r>
              <a:rPr lang="en-US" sz="4800" dirty="0">
                <a:ea typeface="+mn-lt"/>
                <a:cs typeface="+mn-lt"/>
              </a:rPr>
              <a:t> </a:t>
            </a:r>
            <a:r>
              <a:rPr lang="en-US" sz="4800" dirty="0" err="1">
                <a:ea typeface="+mn-lt"/>
                <a:cs typeface="+mn-lt"/>
              </a:rPr>
              <a:t>الفضاء</a:t>
            </a:r>
            <a:r>
              <a:rPr lang="en-US" sz="4800" dirty="0">
                <a:ea typeface="+mn-lt"/>
                <a:cs typeface="+mn-lt"/>
              </a:rPr>
              <a:t> </a:t>
            </a:r>
            <a:r>
              <a:rPr lang="en-US" sz="4800" dirty="0" err="1">
                <a:ea typeface="+mn-lt"/>
                <a:cs typeface="+mn-lt"/>
              </a:rPr>
              <a:t>سبب</a:t>
            </a:r>
            <a:r>
              <a:rPr lang="en-US" sz="4800" dirty="0">
                <a:ea typeface="+mn-lt"/>
                <a:cs typeface="+mn-lt"/>
              </a:rPr>
              <a:t> </a:t>
            </a:r>
            <a:r>
              <a:rPr lang="en-US" sz="4800" dirty="0" err="1">
                <a:ea typeface="+mn-lt"/>
                <a:cs typeface="+mn-lt"/>
              </a:rPr>
              <a:t>عدم</a:t>
            </a:r>
            <a:r>
              <a:rPr lang="en-US" sz="4800" dirty="0">
                <a:ea typeface="+mn-lt"/>
                <a:cs typeface="+mn-lt"/>
              </a:rPr>
              <a:t> </a:t>
            </a:r>
            <a:r>
              <a:rPr lang="en-US" sz="4800" dirty="0" err="1">
                <a:ea typeface="+mn-lt"/>
                <a:cs typeface="+mn-lt"/>
              </a:rPr>
              <a:t>وجود</a:t>
            </a:r>
            <a:r>
              <a:rPr lang="en-US" sz="4800" dirty="0">
                <a:ea typeface="+mn-lt"/>
                <a:cs typeface="+mn-lt"/>
              </a:rPr>
              <a:t> </a:t>
            </a:r>
            <a:r>
              <a:rPr lang="en-US" sz="4800" dirty="0" err="1">
                <a:ea typeface="+mn-lt"/>
                <a:cs typeface="+mn-lt"/>
              </a:rPr>
              <a:t>جاذبية</a:t>
            </a:r>
            <a:r>
              <a:rPr lang="en-US" sz="4800" dirty="0">
                <a:ea typeface="+mn-lt"/>
                <a:cs typeface="+mn-lt"/>
              </a:rPr>
              <a:t> </a:t>
            </a:r>
            <a:r>
              <a:rPr lang="en-US" sz="4800" dirty="0" err="1">
                <a:ea typeface="+mn-lt"/>
                <a:cs typeface="+mn-lt"/>
              </a:rPr>
              <a:t>فيه</a:t>
            </a:r>
            <a:r>
              <a:rPr lang="en-US" sz="4800" dirty="0">
                <a:ea typeface="+mn-lt"/>
                <a:cs typeface="+mn-lt"/>
              </a:rPr>
              <a:t> </a:t>
            </a:r>
            <a:r>
              <a:rPr lang="en-US" sz="4800" dirty="0" err="1">
                <a:ea typeface="+mn-lt"/>
                <a:cs typeface="+mn-lt"/>
              </a:rPr>
              <a:t>وذلك</a:t>
            </a:r>
            <a:r>
              <a:rPr lang="en-US" sz="4800" dirty="0">
                <a:ea typeface="+mn-lt"/>
                <a:cs typeface="+mn-lt"/>
              </a:rPr>
              <a:t> </a:t>
            </a:r>
            <a:r>
              <a:rPr lang="en-US" sz="4800" dirty="0" err="1">
                <a:ea typeface="+mn-lt"/>
                <a:cs typeface="+mn-lt"/>
              </a:rPr>
              <a:t>لأنّه</a:t>
            </a:r>
            <a:r>
              <a:rPr lang="en-US" sz="4800" dirty="0">
                <a:ea typeface="+mn-lt"/>
                <a:cs typeface="+mn-lt"/>
              </a:rPr>
              <a:t> </a:t>
            </a:r>
            <a:r>
              <a:rPr lang="en-US" sz="4800" dirty="0" err="1">
                <a:ea typeface="+mn-lt"/>
                <a:cs typeface="+mn-lt"/>
              </a:rPr>
              <a:t>فارغ</a:t>
            </a:r>
            <a:r>
              <a:rPr lang="en-US" sz="4800" dirty="0">
                <a:ea typeface="+mn-lt"/>
                <a:cs typeface="+mn-lt"/>
              </a:rPr>
              <a:t> </a:t>
            </a:r>
            <a:r>
              <a:rPr lang="en-US" sz="4800" dirty="0" err="1">
                <a:ea typeface="+mn-lt"/>
                <a:cs typeface="+mn-lt"/>
              </a:rPr>
              <a:t>نسبياً</a:t>
            </a:r>
            <a:r>
              <a:rPr lang="en-US" sz="4800" dirty="0">
                <a:ea typeface="+mn-lt"/>
                <a:cs typeface="+mn-lt"/>
              </a:rPr>
              <a:t>، </a:t>
            </a:r>
            <a:r>
              <a:rPr lang="en-US" sz="4800" dirty="0" err="1">
                <a:ea typeface="+mn-lt"/>
                <a:cs typeface="+mn-lt"/>
              </a:rPr>
              <a:t>فلا</a:t>
            </a:r>
            <a:r>
              <a:rPr lang="en-US" sz="4800" dirty="0">
                <a:ea typeface="+mn-lt"/>
                <a:cs typeface="+mn-lt"/>
              </a:rPr>
              <a:t> </a:t>
            </a:r>
            <a:r>
              <a:rPr lang="en-US" sz="4800" dirty="0" err="1">
                <a:ea typeface="+mn-lt"/>
                <a:cs typeface="+mn-lt"/>
              </a:rPr>
              <a:t>توجد</a:t>
            </a:r>
            <a:r>
              <a:rPr lang="en-US" sz="4800" dirty="0">
                <a:ea typeface="+mn-lt"/>
                <a:cs typeface="+mn-lt"/>
              </a:rPr>
              <a:t> </a:t>
            </a:r>
            <a:r>
              <a:rPr lang="en-US" sz="4800" dirty="0" err="1">
                <a:ea typeface="+mn-lt"/>
                <a:cs typeface="+mn-lt"/>
              </a:rPr>
              <a:t>فيه</a:t>
            </a:r>
            <a:r>
              <a:rPr lang="en-US" sz="4800" dirty="0">
                <a:ea typeface="+mn-lt"/>
                <a:cs typeface="+mn-lt"/>
              </a:rPr>
              <a:t> </a:t>
            </a:r>
            <a:r>
              <a:rPr lang="en-US" sz="4800" dirty="0" err="1">
                <a:ea typeface="+mn-lt"/>
                <a:cs typeface="+mn-lt"/>
              </a:rPr>
              <a:t>أيّ</a:t>
            </a:r>
            <a:r>
              <a:rPr lang="en-US" sz="4800" dirty="0">
                <a:ea typeface="+mn-lt"/>
                <a:cs typeface="+mn-lt"/>
              </a:rPr>
              <a:t> </a:t>
            </a:r>
            <a:r>
              <a:rPr lang="en-US" sz="4800" dirty="0" err="1">
                <a:ea typeface="+mn-lt"/>
                <a:cs typeface="+mn-lt"/>
              </a:rPr>
              <a:t>معالم</a:t>
            </a:r>
            <a:r>
              <a:rPr lang="en-US" sz="4800" dirty="0">
                <a:ea typeface="+mn-lt"/>
                <a:cs typeface="+mn-lt"/>
              </a:rPr>
              <a:t> </a:t>
            </a:r>
            <a:r>
              <a:rPr lang="en-US" sz="4800" dirty="0" err="1">
                <a:ea typeface="+mn-lt"/>
                <a:cs typeface="+mn-lt"/>
              </a:rPr>
              <a:t>تدل</a:t>
            </a:r>
            <a:r>
              <a:rPr lang="en-US" sz="4800" dirty="0">
                <a:ea typeface="+mn-lt"/>
                <a:cs typeface="+mn-lt"/>
              </a:rPr>
              <a:t> </a:t>
            </a:r>
            <a:r>
              <a:rPr lang="en-US" sz="4800" dirty="0" err="1">
                <a:ea typeface="+mn-lt"/>
                <a:cs typeface="+mn-lt"/>
              </a:rPr>
              <a:t>على</a:t>
            </a:r>
            <a:r>
              <a:rPr lang="en-US" sz="4800" dirty="0">
                <a:ea typeface="+mn-lt"/>
                <a:cs typeface="+mn-lt"/>
              </a:rPr>
              <a:t> </a:t>
            </a:r>
            <a:r>
              <a:rPr lang="en-US" sz="4800" dirty="0" err="1">
                <a:ea typeface="+mn-lt"/>
                <a:cs typeface="+mn-lt"/>
              </a:rPr>
              <a:t>الحركة</a:t>
            </a:r>
            <a:r>
              <a:rPr lang="en-US" sz="4800" dirty="0">
                <a:ea typeface="+mn-lt"/>
                <a:cs typeface="+mn-lt"/>
              </a:rPr>
              <a:t>، </a:t>
            </a:r>
            <a:r>
              <a:rPr lang="en-US" sz="4800" dirty="0" err="1">
                <a:ea typeface="+mn-lt"/>
                <a:cs typeface="+mn-lt"/>
              </a:rPr>
              <a:t>كما</a:t>
            </a:r>
            <a:r>
              <a:rPr lang="en-US" sz="4800" dirty="0">
                <a:ea typeface="+mn-lt"/>
                <a:cs typeface="+mn-lt"/>
              </a:rPr>
              <a:t> </a:t>
            </a:r>
            <a:r>
              <a:rPr lang="en-US" sz="4800" dirty="0" err="1">
                <a:ea typeface="+mn-lt"/>
                <a:cs typeface="+mn-lt"/>
              </a:rPr>
              <a:t>أنّ</a:t>
            </a:r>
            <a:r>
              <a:rPr lang="en-US" sz="4800" dirty="0">
                <a:ea typeface="+mn-lt"/>
                <a:cs typeface="+mn-lt"/>
              </a:rPr>
              <a:t> </a:t>
            </a:r>
            <a:r>
              <a:rPr lang="en-US" sz="4800" dirty="0" err="1">
                <a:ea typeface="+mn-lt"/>
                <a:cs typeface="+mn-lt"/>
              </a:rPr>
              <a:t>الحركة</a:t>
            </a:r>
            <a:r>
              <a:rPr lang="en-US" sz="4800" dirty="0">
                <a:ea typeface="+mn-lt"/>
                <a:cs typeface="+mn-lt"/>
              </a:rPr>
              <a:t> </a:t>
            </a:r>
            <a:r>
              <a:rPr lang="en-US" sz="4800" dirty="0" err="1">
                <a:ea typeface="+mn-lt"/>
                <a:cs typeface="+mn-lt"/>
              </a:rPr>
              <a:t>في</a:t>
            </a:r>
            <a:r>
              <a:rPr lang="en-US" sz="4800" dirty="0">
                <a:ea typeface="+mn-lt"/>
                <a:cs typeface="+mn-lt"/>
              </a:rPr>
              <a:t> </a:t>
            </a:r>
            <a:r>
              <a:rPr lang="en-US" sz="4800" dirty="0" err="1">
                <a:ea typeface="+mn-lt"/>
                <a:cs typeface="+mn-lt"/>
              </a:rPr>
              <a:t>الفضاء</a:t>
            </a:r>
            <a:r>
              <a:rPr lang="en-US" sz="4800" dirty="0">
                <a:ea typeface="+mn-lt"/>
                <a:cs typeface="+mn-lt"/>
              </a:rPr>
              <a:t> </a:t>
            </a:r>
            <a:r>
              <a:rPr lang="en-US" sz="4800" dirty="0" err="1">
                <a:ea typeface="+mn-lt"/>
                <a:cs typeface="+mn-lt"/>
              </a:rPr>
              <a:t>بطيئة</a:t>
            </a:r>
            <a:r>
              <a:rPr lang="en-US" sz="4800" dirty="0">
                <a:ea typeface="+mn-lt"/>
                <a:cs typeface="+mn-lt"/>
              </a:rPr>
              <a:t> </a:t>
            </a:r>
            <a:r>
              <a:rPr lang="en-US" sz="4800" dirty="0" err="1">
                <a:ea typeface="+mn-lt"/>
                <a:cs typeface="+mn-lt"/>
              </a:rPr>
              <a:t>بشكل</a:t>
            </a:r>
            <a:r>
              <a:rPr lang="en-US" sz="4800" dirty="0">
                <a:ea typeface="+mn-lt"/>
                <a:cs typeface="+mn-lt"/>
              </a:rPr>
              <a:t> </a:t>
            </a:r>
            <a:r>
              <a:rPr lang="en-US" sz="4800" dirty="0" err="1">
                <a:ea typeface="+mn-lt"/>
                <a:cs typeface="+mn-lt"/>
              </a:rPr>
              <a:t>كبير</a:t>
            </a:r>
            <a:r>
              <a:rPr lang="en-US" sz="4800" dirty="0">
                <a:ea typeface="+mn-lt"/>
                <a:cs typeface="+mn-lt"/>
              </a:rPr>
              <a:t>، </a:t>
            </a:r>
            <a:r>
              <a:rPr lang="en-US" sz="4800" dirty="0" err="1">
                <a:ea typeface="+mn-lt"/>
                <a:cs typeface="+mn-lt"/>
              </a:rPr>
              <a:t>وفيما</a:t>
            </a:r>
            <a:r>
              <a:rPr lang="en-US" sz="4800" dirty="0">
                <a:ea typeface="+mn-lt"/>
                <a:cs typeface="+mn-lt"/>
              </a:rPr>
              <a:t> </a:t>
            </a:r>
            <a:r>
              <a:rPr lang="en-US" sz="4800" dirty="0" err="1">
                <a:ea typeface="+mn-lt"/>
                <a:cs typeface="+mn-lt"/>
              </a:rPr>
              <a:t>يأتي</a:t>
            </a:r>
            <a:r>
              <a:rPr lang="en-US" sz="4800" dirty="0">
                <a:ea typeface="+mn-lt"/>
                <a:cs typeface="+mn-lt"/>
              </a:rPr>
              <a:t> </a:t>
            </a:r>
            <a:r>
              <a:rPr lang="en-US" sz="4800" dirty="0" err="1">
                <a:ea typeface="+mn-lt"/>
                <a:cs typeface="+mn-lt"/>
              </a:rPr>
              <a:t>بعض</a:t>
            </a:r>
            <a:r>
              <a:rPr lang="en-US" sz="4800" dirty="0">
                <a:ea typeface="+mn-lt"/>
                <a:cs typeface="+mn-lt"/>
              </a:rPr>
              <a:t> </a:t>
            </a:r>
            <a:r>
              <a:rPr lang="en-US" sz="4800" dirty="0" err="1">
                <a:ea typeface="+mn-lt"/>
                <a:cs typeface="+mn-lt"/>
              </a:rPr>
              <a:t>مظاهر</a:t>
            </a:r>
            <a:r>
              <a:rPr lang="en-US" sz="4800" dirty="0">
                <a:ea typeface="+mn-lt"/>
                <a:cs typeface="+mn-lt"/>
              </a:rPr>
              <a:t> </a:t>
            </a:r>
            <a:r>
              <a:rPr lang="en-US" sz="4800" dirty="0" err="1">
                <a:ea typeface="+mn-lt"/>
                <a:cs typeface="+mn-lt"/>
              </a:rPr>
              <a:t>الاختلاف</a:t>
            </a:r>
            <a:r>
              <a:rPr lang="en-US" sz="4800" dirty="0">
                <a:ea typeface="+mn-lt"/>
                <a:cs typeface="+mn-lt"/>
              </a:rPr>
              <a:t> </a:t>
            </a:r>
            <a:r>
              <a:rPr lang="en-US" sz="4800" dirty="0" err="1">
                <a:ea typeface="+mn-lt"/>
                <a:cs typeface="+mn-lt"/>
              </a:rPr>
              <a:t>بين</a:t>
            </a:r>
            <a:r>
              <a:rPr lang="en-US" sz="4800" dirty="0">
                <a:ea typeface="+mn-lt"/>
                <a:cs typeface="+mn-lt"/>
              </a:rPr>
              <a:t> </a:t>
            </a:r>
            <a:r>
              <a:rPr lang="en-US" sz="4800" dirty="0" err="1">
                <a:ea typeface="+mn-lt"/>
                <a:cs typeface="+mn-lt"/>
              </a:rPr>
              <a:t>الأرض</a:t>
            </a:r>
            <a:r>
              <a:rPr lang="en-US" sz="4800" dirty="0">
                <a:ea typeface="+mn-lt"/>
                <a:cs typeface="+mn-lt"/>
              </a:rPr>
              <a:t> </a:t>
            </a:r>
            <a:r>
              <a:rPr lang="en-US" sz="4800" dirty="0" err="1">
                <a:ea typeface="+mn-lt"/>
                <a:cs typeface="+mn-lt"/>
              </a:rPr>
              <a:t>والفضاء</a:t>
            </a:r>
            <a:r>
              <a:rPr lang="en-US" sz="4800" dirty="0">
                <a:ea typeface="+mn-lt"/>
                <a:cs typeface="+mn-lt"/>
              </a:rPr>
              <a:t> </a:t>
            </a:r>
            <a:r>
              <a:rPr lang="en-US" sz="4800" dirty="0" err="1">
                <a:ea typeface="+mn-lt"/>
                <a:cs typeface="+mn-lt"/>
              </a:rPr>
              <a:t>بخصوص</a:t>
            </a:r>
            <a:r>
              <a:rPr lang="en-US" sz="4800" dirty="0">
                <a:ea typeface="+mn-lt"/>
                <a:cs typeface="+mn-lt"/>
              </a:rPr>
              <a:t> </a:t>
            </a:r>
            <a:r>
              <a:rPr lang="en-US" sz="4800" dirty="0" err="1">
                <a:ea typeface="+mn-lt"/>
                <a:cs typeface="+mn-lt"/>
              </a:rPr>
              <a:t>الجاذبية</a:t>
            </a:r>
            <a:br>
              <a:rPr lang="en-US" dirty="0">
                <a:ea typeface="+mn-lt"/>
                <a:cs typeface="+mn-lt"/>
              </a:rPr>
            </a:br>
            <a:br>
              <a:rPr lang="en-US" dirty="0">
                <a:ea typeface="+mn-lt"/>
                <a:cs typeface="+mn-lt"/>
              </a:rPr>
            </a:br>
            <a:endParaRPr lang="en-US" dirty="0">
              <a:cs typeface="Calibri"/>
            </a:endParaRPr>
          </a:p>
        </p:txBody>
      </p:sp>
    </p:spTree>
    <p:extLst>
      <p:ext uri="{BB962C8B-B14F-4D97-AF65-F5344CB8AC3E}">
        <p14:creationId xmlns:p14="http://schemas.microsoft.com/office/powerpoint/2010/main" val="145626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17F7527-5AC0-479A-B79F-9CF4634104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20" name="Rectangle 19">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شكل بيضاوي 1">
            <a:extLst>
              <a:ext uri="{FF2B5EF4-FFF2-40B4-BE49-F238E27FC236}">
                <a16:creationId xmlns:a16="http://schemas.microsoft.com/office/drawing/2014/main" id="{525510E1-EECF-48B9-BC82-5FCF89399B38}"/>
              </a:ext>
            </a:extLst>
          </p:cNvPr>
          <p:cNvSpPr/>
          <p:nvPr/>
        </p:nvSpPr>
        <p:spPr>
          <a:xfrm>
            <a:off x="3996621" y="632491"/>
            <a:ext cx="8444109" cy="45578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l" defTabSz="457200" rtl="0">
              <a:spcAft>
                <a:spcPts val="1000"/>
              </a:spcAft>
              <a:buClr>
                <a:schemeClr val="tx1"/>
              </a:buClr>
              <a:buSzPct val="100000"/>
              <a:buFont typeface="Arial"/>
              <a:buChar char="•"/>
            </a:pPr>
            <a:r>
              <a:rPr lang="en-US" sz="3200" dirty="0" err="1">
                <a:solidFill>
                  <a:schemeClr val="tx1"/>
                </a:solidFill>
              </a:rPr>
              <a:t>عمل</a:t>
            </a:r>
            <a:r>
              <a:rPr lang="en-US" sz="3200" dirty="0">
                <a:solidFill>
                  <a:schemeClr val="tx1"/>
                </a:solidFill>
              </a:rPr>
              <a:t> </a:t>
            </a:r>
            <a:r>
              <a:rPr lang="en-US" sz="3200" dirty="0" err="1">
                <a:solidFill>
                  <a:schemeClr val="tx1"/>
                </a:solidFill>
              </a:rPr>
              <a:t>الطالبه</a:t>
            </a:r>
            <a:r>
              <a:rPr lang="en-US" sz="3200" dirty="0">
                <a:solidFill>
                  <a:schemeClr val="tx1"/>
                </a:solidFill>
              </a:rPr>
              <a:t> </a:t>
            </a:r>
            <a:r>
              <a:rPr lang="en-US" sz="3200" dirty="0" err="1">
                <a:solidFill>
                  <a:schemeClr val="tx1"/>
                </a:solidFill>
              </a:rPr>
              <a:t>امال</a:t>
            </a:r>
            <a:r>
              <a:rPr lang="en-US" sz="3200" dirty="0">
                <a:solidFill>
                  <a:schemeClr val="tx1"/>
                </a:solidFill>
              </a:rPr>
              <a:t> </a:t>
            </a:r>
            <a:r>
              <a:rPr lang="en-US" sz="3200" dirty="0" err="1">
                <a:solidFill>
                  <a:schemeClr val="tx1"/>
                </a:solidFill>
              </a:rPr>
              <a:t>عبدالله</a:t>
            </a:r>
            <a:r>
              <a:rPr lang="en-US" sz="3200" dirty="0">
                <a:solidFill>
                  <a:schemeClr val="tx1"/>
                </a:solidFill>
              </a:rPr>
              <a:t> </a:t>
            </a:r>
            <a:r>
              <a:rPr lang="en-US" sz="3200" dirty="0" err="1">
                <a:solidFill>
                  <a:schemeClr val="tx1"/>
                </a:solidFill>
              </a:rPr>
              <a:t>الحبابي</a:t>
            </a:r>
            <a:r>
              <a:rPr lang="en-US" sz="3200" dirty="0">
                <a:solidFill>
                  <a:schemeClr val="tx1"/>
                </a:solidFill>
              </a:rPr>
              <a:t>  </a:t>
            </a:r>
            <a:endParaRPr lang="ar-SA" sz="3200">
              <a:solidFill>
                <a:schemeClr val="tx1"/>
              </a:solidFill>
              <a:cs typeface="Arial"/>
            </a:endParaRPr>
          </a:p>
          <a:p>
            <a:pPr algn="l" defTabSz="457200">
              <a:spcAft>
                <a:spcPts val="1000"/>
              </a:spcAft>
              <a:buClr>
                <a:srgbClr val="FFFFFF"/>
              </a:buClr>
              <a:buSzPct val="100000"/>
              <a:buFont typeface="Arial"/>
              <a:buChar char="•"/>
            </a:pPr>
            <a:r>
              <a:rPr lang="en-US" sz="2000" dirty="0" err="1">
                <a:solidFill>
                  <a:schemeClr val="tx1"/>
                </a:solidFill>
                <a:cs typeface="Calibri"/>
              </a:rPr>
              <a:t>صف</a:t>
            </a:r>
            <a:r>
              <a:rPr lang="en-US" sz="2000" dirty="0">
                <a:solidFill>
                  <a:schemeClr val="tx1"/>
                </a:solidFill>
                <a:cs typeface="Calibri"/>
              </a:rPr>
              <a:t> </a:t>
            </a:r>
            <a:r>
              <a:rPr lang="en-US" sz="2000" dirty="0" err="1">
                <a:solidFill>
                  <a:schemeClr val="tx1"/>
                </a:solidFill>
                <a:cs typeface="Calibri"/>
              </a:rPr>
              <a:t>سادس</a:t>
            </a:r>
            <a:r>
              <a:rPr lang="en-US" sz="2000" dirty="0">
                <a:solidFill>
                  <a:schemeClr val="tx1"/>
                </a:solidFill>
                <a:cs typeface="Calibri"/>
              </a:rPr>
              <a:t> ا </a:t>
            </a:r>
            <a:endParaRPr lang="en-US" sz="2000">
              <a:solidFill>
                <a:schemeClr val="tx1"/>
              </a:solidFill>
              <a:cs typeface="Calibri"/>
            </a:endParaRPr>
          </a:p>
        </p:txBody>
      </p:sp>
      <p:sp>
        <p:nvSpPr>
          <p:cNvPr id="4" name="مربع نص 3">
            <a:extLst>
              <a:ext uri="{FF2B5EF4-FFF2-40B4-BE49-F238E27FC236}">
                <a16:creationId xmlns:a16="http://schemas.microsoft.com/office/drawing/2014/main" id="{D51A4AEE-6D0B-47F1-A19B-7A1AE8392DB9}"/>
              </a:ext>
            </a:extLst>
          </p:cNvPr>
          <p:cNvSpPr txBox="1"/>
          <p:nvPr/>
        </p:nvSpPr>
        <p:spPr>
          <a:xfrm>
            <a:off x="6894483" y="3012596"/>
            <a:ext cx="4554747" cy="2031325"/>
          </a:xfrm>
          <a:prstGeom prst="rect">
            <a:avLst/>
          </a:prstGeom>
          <a:noFill/>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algn="l"/>
            <a:r>
              <a:rPr lang="ar-SA" sz="3600" dirty="0" err="1">
                <a:cs typeface="Arial"/>
              </a:rPr>
              <a:t>المدرسه</a:t>
            </a:r>
            <a:r>
              <a:rPr lang="ar-SA" sz="3600" dirty="0">
                <a:cs typeface="Arial"/>
              </a:rPr>
              <a:t> \ </a:t>
            </a:r>
            <a:r>
              <a:rPr lang="ar-SA" sz="3600" dirty="0" err="1">
                <a:cs typeface="Arial"/>
              </a:rPr>
              <a:t>الخامسه</a:t>
            </a:r>
            <a:r>
              <a:rPr lang="ar-SA" sz="3600" dirty="0">
                <a:cs typeface="Arial"/>
              </a:rPr>
              <a:t> عشر بابها </a:t>
            </a:r>
          </a:p>
          <a:p>
            <a:pPr algn="l"/>
            <a:r>
              <a:rPr lang="ar-SA" sz="3600" dirty="0">
                <a:cs typeface="Arial"/>
              </a:rPr>
              <a:t>رئده النشاط فاطمه الشهري</a:t>
            </a:r>
            <a:r>
              <a:rPr lang="ar-SA" dirty="0">
                <a:cs typeface="Arial"/>
              </a:rPr>
              <a:t> </a:t>
            </a:r>
          </a:p>
          <a:p>
            <a:pPr algn="l"/>
            <a:endParaRPr lang="ar-SA" dirty="0">
              <a:cs typeface="Arial"/>
            </a:endParaRPr>
          </a:p>
        </p:txBody>
      </p:sp>
    </p:spTree>
    <p:extLst>
      <p:ext uri="{BB962C8B-B14F-4D97-AF65-F5344CB8AC3E}">
        <p14:creationId xmlns:p14="http://schemas.microsoft.com/office/powerpoint/2010/main" val="329115152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D3241555-2FCC-B544-BADF-75473D377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53" y="202684"/>
            <a:ext cx="11492872" cy="6499779"/>
          </a:xfrm>
          <a:prstGeom prst="rect">
            <a:avLst/>
          </a:prstGeom>
        </p:spPr>
      </p:pic>
    </p:spTree>
    <p:extLst>
      <p:ext uri="{BB962C8B-B14F-4D97-AF65-F5344CB8AC3E}">
        <p14:creationId xmlns:p14="http://schemas.microsoft.com/office/powerpoint/2010/main" val="4014258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8262A5CD-97C4-EE4C-A09B-D3600CD6C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98369" y="-2445696"/>
            <a:ext cx="6412870" cy="11706637"/>
          </a:xfrm>
          <a:prstGeom prst="rect">
            <a:avLst/>
          </a:prstGeom>
        </p:spPr>
      </p:pic>
    </p:spTree>
    <p:extLst>
      <p:ext uri="{BB962C8B-B14F-4D97-AF65-F5344CB8AC3E}">
        <p14:creationId xmlns:p14="http://schemas.microsoft.com/office/powerpoint/2010/main" val="2809519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68691F9F-DCB6-904D-919B-61127A423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08" y="264059"/>
            <a:ext cx="11543168" cy="6324852"/>
          </a:xfrm>
          <a:prstGeom prst="rect">
            <a:avLst/>
          </a:prstGeom>
        </p:spPr>
      </p:pic>
    </p:spTree>
    <p:extLst>
      <p:ext uri="{BB962C8B-B14F-4D97-AF65-F5344CB8AC3E}">
        <p14:creationId xmlns:p14="http://schemas.microsoft.com/office/powerpoint/2010/main" val="234375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7FC3460D-3D69-4643-82DC-B46BEF13C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63" y="264059"/>
            <a:ext cx="11656336" cy="6438019"/>
          </a:xfrm>
          <a:prstGeom prst="rect">
            <a:avLst/>
          </a:prstGeom>
        </p:spPr>
      </p:pic>
    </p:spTree>
    <p:extLst>
      <p:ext uri="{BB962C8B-B14F-4D97-AF65-F5344CB8AC3E}">
        <p14:creationId xmlns:p14="http://schemas.microsoft.com/office/powerpoint/2010/main" val="260057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B0767504-CD0C-464E-8C07-142A1E74B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91" y="226337"/>
            <a:ext cx="11832376" cy="6475742"/>
          </a:xfrm>
          <a:prstGeom prst="rect">
            <a:avLst/>
          </a:prstGeom>
        </p:spPr>
      </p:pic>
    </p:spTree>
    <p:extLst>
      <p:ext uri="{BB962C8B-B14F-4D97-AF65-F5344CB8AC3E}">
        <p14:creationId xmlns:p14="http://schemas.microsoft.com/office/powerpoint/2010/main" val="3977893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041B838E-D76B-A44C-B2E0-55E9562F8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337" y="264059"/>
            <a:ext cx="11656336" cy="6299703"/>
          </a:xfrm>
          <a:prstGeom prst="rect">
            <a:avLst/>
          </a:prstGeom>
        </p:spPr>
      </p:pic>
    </p:spTree>
    <p:extLst>
      <p:ext uri="{BB962C8B-B14F-4D97-AF65-F5344CB8AC3E}">
        <p14:creationId xmlns:p14="http://schemas.microsoft.com/office/powerpoint/2010/main" val="1600468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AC2DF591-31BB-314E-B370-AC7864F90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581" y="414950"/>
            <a:ext cx="10524439" cy="5960199"/>
          </a:xfrm>
          <a:prstGeom prst="rect">
            <a:avLst/>
          </a:prstGeom>
        </p:spPr>
      </p:pic>
    </p:spTree>
    <p:extLst>
      <p:ext uri="{BB962C8B-B14F-4D97-AF65-F5344CB8AC3E}">
        <p14:creationId xmlns:p14="http://schemas.microsoft.com/office/powerpoint/2010/main" val="934737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ctrTitle" idx="4294967295"/>
          </p:nvPr>
        </p:nvSpPr>
        <p:spPr>
          <a:xfrm>
            <a:off x="4081463" y="238125"/>
            <a:ext cx="8110537" cy="3756025"/>
          </a:xfrm>
        </p:spPr>
        <p:txBody>
          <a:bodyPr>
            <a:normAutofit/>
          </a:bodyPr>
          <a:lstStyle/>
          <a:p>
            <a:r>
              <a:rPr lang="ar-SA" sz="6000" dirty="0">
                <a:cs typeface="Calibri Light"/>
              </a:rPr>
              <a:t>اليوم العالمي للفضاء</a:t>
            </a:r>
            <a:endParaRPr lang="ar-SA" sz="8800" dirty="0">
              <a:cs typeface="Calibri Light"/>
            </a:endParaRPr>
          </a:p>
        </p:txBody>
      </p:sp>
      <p:sp>
        <p:nvSpPr>
          <p:cNvPr id="3" name="عنوان فرعي 2"/>
          <p:cNvSpPr>
            <a:spLocks noGrp="1"/>
          </p:cNvSpPr>
          <p:nvPr>
            <p:ph type="subTitle" idx="4294967295"/>
          </p:nvPr>
        </p:nvSpPr>
        <p:spPr>
          <a:xfrm>
            <a:off x="7691438" y="5937250"/>
            <a:ext cx="4500562" cy="774700"/>
          </a:xfrm>
        </p:spPr>
        <p:txBody>
          <a:bodyPr lIns="109728" tIns="109728" rIns="109728" bIns="91440" anchor="t">
            <a:normAutofit fontScale="85000" lnSpcReduction="20000"/>
          </a:bodyPr>
          <a:lstStyle/>
          <a:p>
            <a:r>
              <a:rPr lang="ar-SA" sz="2000" dirty="0">
                <a:cs typeface="Calibri"/>
              </a:rPr>
              <a:t>امال عبدالله</a:t>
            </a:r>
            <a:r>
              <a:rPr lang="ar-SA" sz="2000" b="1" dirty="0">
                <a:cs typeface="Calibri"/>
              </a:rPr>
              <a:t> </a:t>
            </a:r>
            <a:r>
              <a:rPr lang="ar-SA" sz="2000" dirty="0">
                <a:cs typeface="Calibri"/>
              </a:rPr>
              <a:t>الحبابي</a:t>
            </a:r>
            <a:r>
              <a:rPr lang="ar-SA" dirty="0">
                <a:cs typeface="Calibri"/>
              </a:rPr>
              <a:t> </a:t>
            </a:r>
          </a:p>
          <a:p>
            <a:pPr>
              <a:lnSpc>
                <a:spcPct val="113999"/>
              </a:lnSpc>
            </a:pPr>
            <a:r>
              <a:rPr lang="ar-SA" dirty="0">
                <a:cs typeface="Calibri"/>
              </a:rPr>
              <a:t>6\ا</a:t>
            </a:r>
          </a:p>
        </p:txBody>
      </p:sp>
      <p:pic>
        <p:nvPicPr>
          <p:cNvPr id="4" name="Picture 3">
            <a:extLst>
              <a:ext uri="{FF2B5EF4-FFF2-40B4-BE49-F238E27FC236}">
                <a16:creationId xmlns:a16="http://schemas.microsoft.com/office/drawing/2014/main" id="{B601D292-E9E1-4C82-B1DD-56C9CA3C4824}"/>
              </a:ext>
            </a:extLst>
          </p:cNvPr>
          <p:cNvPicPr>
            <a:picLocks noChangeAspect="1"/>
          </p:cNvPicPr>
          <p:nvPr/>
        </p:nvPicPr>
        <p:blipFill rotWithShape="1">
          <a:blip r:embed="rId2"/>
          <a:srcRect l="9422" r="19917" b="-10"/>
          <a:stretch/>
        </p:blipFill>
        <p:spPr>
          <a:xfrm>
            <a:off x="-7433074" y="-488831"/>
            <a:ext cx="10667980" cy="8238226"/>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26057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شاشة عريضة</PresentationFormat>
  <Paragraphs>0</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Celestial</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اليوم العالمي للفضاء</vt:lpstr>
      <vt:lpstr>كيف اكتشف الفضاء؟</vt:lpstr>
      <vt:lpstr>من هو العالم الذي اكتشف الفضاء </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
  <cp:lastModifiedBy>فاطمة الشهري</cp:lastModifiedBy>
  <cp:revision>209</cp:revision>
  <dcterms:created xsi:type="dcterms:W3CDTF">2021-10-10T11:50:06Z</dcterms:created>
  <dcterms:modified xsi:type="dcterms:W3CDTF">2021-10-12T20:56:03Z</dcterms:modified>
</cp:coreProperties>
</file>